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3" r:id="rId2"/>
    <p:sldId id="396" r:id="rId3"/>
    <p:sldId id="397" r:id="rId4"/>
    <p:sldId id="399" r:id="rId5"/>
    <p:sldId id="400" r:id="rId6"/>
    <p:sldId id="370" r:id="rId7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75CC"/>
    <a:srgbClr val="E20000"/>
    <a:srgbClr val="00589A"/>
    <a:srgbClr val="FF4F4F"/>
    <a:srgbClr val="168EAA"/>
    <a:srgbClr val="CCFF33"/>
    <a:srgbClr val="FC8E20"/>
    <a:srgbClr val="C676E6"/>
    <a:srgbClr val="F2B8F6"/>
    <a:srgbClr val="FF3D0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834" autoAdjust="0"/>
    <p:restoredTop sz="94629" autoAdjust="0"/>
  </p:normalViewPr>
  <p:slideViewPr>
    <p:cSldViewPr>
      <p:cViewPr>
        <p:scale>
          <a:sx n="100" d="100"/>
          <a:sy n="100" d="100"/>
        </p:scale>
        <p:origin x="-2130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5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CE39D-2231-4360-95B9-B88A1AF5204D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27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327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63BA1-BE60-4E95-8E1D-A967288C11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872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3" y="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17399-D2B7-4C11-8ADC-0C646D2A501F}" type="datetimeFigureOut">
              <a:rPr lang="ru-RU" smtClean="0"/>
              <a:pPr/>
              <a:t>10.12.2018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3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16774-4B49-4FE8-A8D8-441CF148C0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6332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6938" y="747713"/>
            <a:ext cx="4967287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94C9F-5B92-401E-8314-9E3508056F2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2630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A38F-5413-4835-ABE3-65A6D6C1C11F}" type="datetime1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99440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4A4A-3819-4E3E-A087-A6B33A315F7F}" type="datetime1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2794556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F357-9ECD-46D8-AE2E-3DC34914390F}" type="datetime1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731512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D98B-C6AF-4718-99F1-D3DB2EB80FA1}" type="datetime1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079593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EDD9-E8FE-4D41-978C-794D0A2ED277}" type="datetime1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036827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0633-EBCC-4B14-9FEF-9E19A7E1159A}" type="datetime1">
              <a:rPr lang="ru-RU" smtClean="0"/>
              <a:pPr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8451712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93FD4-4226-450F-97E8-46A5E43614EE}" type="datetime1">
              <a:rPr lang="ru-RU" smtClean="0"/>
              <a:pPr/>
              <a:t>10.12.2018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716140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A410-88C8-43DD-A5AD-7AE49B3DA07A}" type="datetime1">
              <a:rPr lang="ru-RU" smtClean="0"/>
              <a:pPr/>
              <a:t>10.12.2018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907817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251-7987-44EB-ACD0-9F444562D11E}" type="datetime1">
              <a:rPr lang="ru-RU" smtClean="0"/>
              <a:pPr/>
              <a:t>10.12.2018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114585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BBAE-EABC-436C-966D-D1E36C309742}" type="datetime1">
              <a:rPr lang="ru-RU" smtClean="0"/>
              <a:pPr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197935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3EBE-DC51-4206-A1C1-E1C6C570F9DB}" type="datetime1">
              <a:rPr lang="ru-RU" smtClean="0"/>
              <a:pPr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354324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32B33-5979-44FE-9890-F04241D47374}" type="datetime1">
              <a:rPr lang="ru-RU" smtClean="0"/>
              <a:pPr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8D2E0-3723-4ADF-A781-1F1B2E679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936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Фото для ОВ\Рисунок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916832"/>
            <a:ext cx="889248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Arial Black" pitchFamily="34" charset="0"/>
              </a:rPr>
              <a:t>Государственное </a:t>
            </a:r>
            <a:r>
              <a:rPr lang="ru-RU" sz="3200" smtClean="0">
                <a:solidFill>
                  <a:srgbClr val="FFFF00"/>
                </a:solidFill>
                <a:latin typeface="Arial Black" pitchFamily="34" charset="0"/>
              </a:rPr>
              <a:t>бюджетное учреждение </a:t>
            </a:r>
            <a:r>
              <a:rPr lang="ru-RU" sz="3200" dirty="0" smtClean="0">
                <a:solidFill>
                  <a:srgbClr val="FFFF00"/>
                </a:solidFill>
                <a:latin typeface="Arial Black" pitchFamily="34" charset="0"/>
              </a:rPr>
              <a:t>здравоохранения </a:t>
            </a:r>
            <a:r>
              <a:rPr lang="ru-RU" sz="5400" dirty="0" smtClean="0">
                <a:solidFill>
                  <a:srgbClr val="FFFF00"/>
                </a:solidFill>
                <a:latin typeface="Arial Black" pitchFamily="34" charset="0"/>
              </a:rPr>
              <a:t>«</a:t>
            </a:r>
            <a:r>
              <a:rPr lang="ru-RU" sz="5400" dirty="0" err="1" smtClean="0">
                <a:solidFill>
                  <a:srgbClr val="FFFF00"/>
                </a:solidFill>
                <a:latin typeface="Arial Black" pitchFamily="34" charset="0"/>
              </a:rPr>
              <a:t>Бичурская</a:t>
            </a:r>
            <a:r>
              <a:rPr lang="ru-RU" sz="5400" dirty="0" smtClean="0">
                <a:solidFill>
                  <a:srgbClr val="FFFF00"/>
                </a:solidFill>
                <a:latin typeface="Arial Black" pitchFamily="34" charset="0"/>
              </a:rPr>
              <a:t> ЦРБ» </a:t>
            </a:r>
            <a:endParaRPr lang="ru-RU" sz="54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92450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671360, Республика Бурятия, </a:t>
            </a:r>
            <a:r>
              <a:rPr lang="ru-RU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Бичурский</a:t>
            </a: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район, с. Бичура,</a:t>
            </a:r>
            <a:endParaRPr lang="en-US" sz="4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ул. Советская, 38</a:t>
            </a:r>
            <a:endParaRPr lang="en-US" sz="4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Тел/факс: 8(30133)41 224</a:t>
            </a:r>
            <a:endParaRPr lang="en-US" sz="4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4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E-mail: bichurskaya_bolnica@mail.ru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-27384"/>
            <a:ext cx="9144000" cy="1008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68580" tIns="34290" rIns="68580" bIns="34290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800" b="1" i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j-cs"/>
              </a:defRPr>
            </a:lvl1pPr>
          </a:lstStyle>
          <a:p>
            <a:r>
              <a:rPr lang="ru-RU" sz="3200" dirty="0" smtClean="0"/>
              <a:t> Территория обслуживания  </a:t>
            </a:r>
            <a:endParaRPr lang="ru-RU" sz="3200" dirty="0"/>
          </a:p>
          <a:p>
            <a:endParaRPr lang="ru-RU" dirty="0"/>
          </a:p>
        </p:txBody>
      </p:sp>
      <p:pic>
        <p:nvPicPr>
          <p:cNvPr id="3" name="Picture 2" descr="http://virbur.ru/images/Raion3/1/bichur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620000" cy="470535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9512" y="1196752"/>
            <a:ext cx="42484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589A"/>
                </a:solidFill>
                <a:latin typeface="Arial Black" pitchFamily="34" charset="0"/>
              </a:rPr>
              <a:t>Радиус обслуживания ЦРБ</a:t>
            </a:r>
          </a:p>
          <a:p>
            <a:r>
              <a:rPr lang="ru-RU" sz="1100" dirty="0" smtClean="0">
                <a:solidFill>
                  <a:srgbClr val="00589A"/>
                </a:solidFill>
                <a:latin typeface="Arial Black" pitchFamily="34" charset="0"/>
              </a:rPr>
              <a:t>До Хонхолоя – 77 км</a:t>
            </a:r>
          </a:p>
          <a:p>
            <a:r>
              <a:rPr lang="ru-RU" sz="1100" dirty="0" smtClean="0">
                <a:solidFill>
                  <a:srgbClr val="00589A"/>
                </a:solidFill>
                <a:latin typeface="Arial Black" pitchFamily="34" charset="0"/>
              </a:rPr>
              <a:t>До Среднего </a:t>
            </a:r>
            <a:r>
              <a:rPr lang="ru-RU" sz="1100" dirty="0" err="1" smtClean="0">
                <a:solidFill>
                  <a:srgbClr val="00589A"/>
                </a:solidFill>
                <a:latin typeface="Arial Black" pitchFamily="34" charset="0"/>
              </a:rPr>
              <a:t>Харлуна</a:t>
            </a:r>
            <a:r>
              <a:rPr lang="ru-RU" sz="1100" dirty="0" smtClean="0">
                <a:solidFill>
                  <a:srgbClr val="00589A"/>
                </a:solidFill>
                <a:latin typeface="Arial Black" pitchFamily="34" charset="0"/>
              </a:rPr>
              <a:t> – 58 км.</a:t>
            </a:r>
            <a:endParaRPr lang="ru-RU" sz="1100" dirty="0">
              <a:solidFill>
                <a:srgbClr val="00589A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1268760"/>
            <a:ext cx="60486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589A"/>
                </a:solidFill>
                <a:latin typeface="Arial Black" pitchFamily="34" charset="0"/>
              </a:rPr>
              <a:t>Общая площадь обслуживания  - </a:t>
            </a:r>
          </a:p>
          <a:p>
            <a:pPr algn="ctr"/>
            <a:r>
              <a:rPr lang="ru-RU" sz="1100" dirty="0" smtClean="0">
                <a:solidFill>
                  <a:srgbClr val="00589A"/>
                </a:solidFill>
                <a:latin typeface="Arial Black" pitchFamily="34" charset="0"/>
              </a:rPr>
              <a:t>6 201 км²</a:t>
            </a:r>
            <a:endParaRPr lang="ru-RU" sz="1100" dirty="0">
              <a:solidFill>
                <a:srgbClr val="00589A"/>
              </a:solidFill>
              <a:latin typeface="Arial Black" pitchFamily="34" charset="0"/>
            </a:endParaRPr>
          </a:p>
        </p:txBody>
      </p:sp>
      <p:pic>
        <p:nvPicPr>
          <p:cNvPr id="28674" name="Picture 2" descr="http://www.autozavod.kz/files/auto/img_auto_4_13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5229200"/>
            <a:ext cx="2264474" cy="1508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6660232" y="2276872"/>
            <a:ext cx="1512168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bg1"/>
                </a:solidFill>
                <a:latin typeface="Arial Black" pitchFamily="34" charset="0"/>
              </a:rPr>
              <a:t>Потанинская</a:t>
            </a:r>
            <a:r>
              <a:rPr lang="ru-RU" sz="1200" dirty="0" smtClean="0">
                <a:solidFill>
                  <a:schemeClr val="bg1"/>
                </a:solidFill>
                <a:latin typeface="Arial Black" pitchFamily="34" charset="0"/>
              </a:rPr>
              <a:t> ВА</a:t>
            </a:r>
            <a:endParaRPr lang="ru-RU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1916832"/>
            <a:ext cx="1512168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bg1"/>
                </a:solidFill>
                <a:latin typeface="Arial Black" pitchFamily="34" charset="0"/>
              </a:rPr>
              <a:t>Шибертуйская</a:t>
            </a:r>
            <a:r>
              <a:rPr lang="ru-RU" sz="1200" dirty="0" smtClean="0">
                <a:solidFill>
                  <a:schemeClr val="bg1"/>
                </a:solidFill>
                <a:latin typeface="Arial Black" pitchFamily="34" charset="0"/>
              </a:rPr>
              <a:t> ВА</a:t>
            </a:r>
            <a:endParaRPr lang="ru-RU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4725144"/>
            <a:ext cx="252028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bg1"/>
                </a:solidFill>
                <a:latin typeface="Arial Black" pitchFamily="34" charset="0"/>
              </a:rPr>
              <a:t>Окино-Ключевская</a:t>
            </a:r>
            <a:r>
              <a:rPr lang="ru-RU" sz="1200" dirty="0" smtClean="0">
                <a:solidFill>
                  <a:schemeClr val="bg1"/>
                </a:solidFill>
                <a:latin typeface="Arial Black" pitchFamily="34" charset="0"/>
              </a:rPr>
              <a:t> амбулатория врача общей практики</a:t>
            </a:r>
            <a:endParaRPr lang="ru-RU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4365104"/>
            <a:ext cx="2016224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bg1"/>
                </a:solidFill>
                <a:latin typeface="Arial Black" pitchFamily="34" charset="0"/>
              </a:rPr>
              <a:t>Мало-Куналейская</a:t>
            </a:r>
            <a:endParaRPr lang="ru-RU" sz="1200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ru-RU" sz="1200" dirty="0" smtClean="0">
                <a:solidFill>
                  <a:schemeClr val="bg1"/>
                </a:solidFill>
                <a:latin typeface="Arial Black" pitchFamily="34" charset="0"/>
              </a:rPr>
              <a:t> ВА</a:t>
            </a:r>
            <a:endParaRPr lang="ru-RU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1880" y="4941168"/>
            <a:ext cx="1728192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 Black" pitchFamily="34" charset="0"/>
              </a:rPr>
              <a:t>Центр ОВП, круглосуточный стационар</a:t>
            </a:r>
            <a:endParaRPr lang="ru-RU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" name="Стрелка вверх 12"/>
          <p:cNvSpPr/>
          <p:nvPr/>
        </p:nvSpPr>
        <p:spPr>
          <a:xfrm>
            <a:off x="1907704" y="4005064"/>
            <a:ext cx="144016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076056" y="2348880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>
            <a:off x="6372200" y="2420888"/>
            <a:ext cx="28803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>
            <a:off x="4932040" y="4077072"/>
            <a:ext cx="14401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>
            <a:off x="3995936" y="4149080"/>
            <a:ext cx="144016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72547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000" u="sng" dirty="0" smtClean="0">
                <a:solidFill>
                  <a:schemeClr val="bg1"/>
                </a:solidFill>
              </a:rPr>
              <a:t>Вакансии</a:t>
            </a:r>
            <a:endParaRPr lang="ru-RU" sz="4000" u="sng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1071546"/>
          <a:ext cx="8643999" cy="5500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333"/>
                <a:gridCol w="2881333"/>
                <a:gridCol w="2881333"/>
              </a:tblGrid>
              <a:tr h="6111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профессии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График работы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Заработная плата</a:t>
                      </a:r>
                      <a:endParaRPr lang="ru-RU" sz="1600" dirty="0"/>
                    </a:p>
                  </a:txBody>
                  <a:tcPr/>
                </a:tc>
              </a:tr>
              <a:tr h="6111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Врач анестезиолог-реаниматолог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7:12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35910-00</a:t>
                      </a:r>
                      <a:endParaRPr lang="ru-RU" sz="1400" dirty="0"/>
                    </a:p>
                  </a:txBody>
                  <a:tcPr/>
                </a:tc>
              </a:tr>
              <a:tr h="6111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Врач-фтизиатр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7:12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38985-00</a:t>
                      </a:r>
                      <a:endParaRPr lang="ru-RU" sz="1400" dirty="0"/>
                    </a:p>
                  </a:txBody>
                  <a:tcPr/>
                </a:tc>
              </a:tr>
              <a:tr h="6111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Врач общей практики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7:2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36984-00</a:t>
                      </a:r>
                      <a:endParaRPr lang="ru-RU" sz="1400" dirty="0"/>
                    </a:p>
                  </a:txBody>
                  <a:tcPr/>
                </a:tc>
              </a:tr>
              <a:tr h="6111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Врач-инфекционист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7:12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35298-00</a:t>
                      </a:r>
                      <a:endParaRPr lang="ru-RU" sz="1400" dirty="0"/>
                    </a:p>
                  </a:txBody>
                  <a:tcPr/>
                </a:tc>
              </a:tr>
              <a:tr h="6111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Врач акушер-гинеколог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7:12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33603-00</a:t>
                      </a:r>
                      <a:endParaRPr lang="ru-RU" sz="1400" dirty="0"/>
                    </a:p>
                  </a:txBody>
                  <a:tcPr/>
                </a:tc>
              </a:tr>
              <a:tr h="6111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Врач-педиатр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7:12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36984-00</a:t>
                      </a:r>
                      <a:endParaRPr lang="ru-RU" sz="1400" dirty="0"/>
                    </a:p>
                  </a:txBody>
                  <a:tcPr/>
                </a:tc>
              </a:tr>
              <a:tr h="6111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Врач-педиатр</a:t>
                      </a:r>
                      <a:r>
                        <a:rPr lang="ru-RU" sz="1400" baseline="0" dirty="0" smtClean="0"/>
                        <a:t> участковый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7:12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36984-00</a:t>
                      </a:r>
                      <a:endParaRPr lang="ru-RU" sz="1400" dirty="0"/>
                    </a:p>
                  </a:txBody>
                  <a:tcPr/>
                </a:tc>
              </a:tr>
              <a:tr h="6111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Провизор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7:12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19063-13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</a:rPr>
              <a:t>Меры социальной поддержки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2"/>
            <a:ext cx="8258204" cy="475775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Предоставление арендуемого жилья, с оплатой 50% за счет ЦРБ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Выплата подъемных для молодых специалистов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Предоставление места в ДДУ, школе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Обучение в ординатуре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возможна оплата ординатуры за счет ЦРБ), профессиональная переподготовка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Ежеквартальная доплата к стипендии в размере 3000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рублей,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обучающимся в ВУЗах на 5-6 курсах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ординатуры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( 2 года обучения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).</a:t>
            </a:r>
            <a:endParaRPr lang="ru-RU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6"/>
          <p:cNvSpPr txBox="1">
            <a:spLocks/>
          </p:cNvSpPr>
          <p:nvPr/>
        </p:nvSpPr>
        <p:spPr>
          <a:xfrm>
            <a:off x="8636142" y="6488049"/>
            <a:ext cx="296652" cy="212698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B60286-A7D2-4AAA-97EE-AB9D49FBA57F}" type="slidenum">
              <a:rPr lang="ru-RU" sz="1050" i="1">
                <a:solidFill>
                  <a:prstClr val="black"/>
                </a:solidFill>
              </a:rPr>
              <a:pPr/>
              <a:t>6</a:t>
            </a:fld>
            <a:endParaRPr lang="ru-RU" sz="1050" i="1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284" y="1700808"/>
            <a:ext cx="846024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5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</a:rPr>
              <a:t>   </a:t>
            </a:r>
            <a:r>
              <a:rPr lang="ru-RU" sz="3600" b="1" dirty="0" smtClean="0">
                <a:solidFill>
                  <a:srgbClr val="002060"/>
                </a:solidFill>
              </a:rPr>
              <a:t>Профессиональная переподготовка</a:t>
            </a: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r>
              <a:rPr lang="ru-RU" sz="3600" b="1" dirty="0" smtClean="0">
                <a:solidFill>
                  <a:srgbClr val="002060"/>
                </a:solidFill>
              </a:rPr>
              <a:t>   медицинских кадров</a:t>
            </a:r>
          </a:p>
          <a:p>
            <a:pPr>
              <a:lnSpc>
                <a:spcPts val="1050"/>
              </a:lnSpc>
              <a:buFontTx/>
              <a:buChar char="-"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  <a:buFontTx/>
              <a:buChar char="-"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002060"/>
                </a:solidFill>
              </a:rPr>
              <a:t>  Целевая (контрактная) подготовка</a:t>
            </a: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r>
              <a:rPr lang="ru-RU" sz="3600" b="1" dirty="0" smtClean="0">
                <a:solidFill>
                  <a:srgbClr val="002060"/>
                </a:solidFill>
              </a:rPr>
              <a:t>  кадров</a:t>
            </a: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r>
              <a:rPr lang="ru-RU" sz="3600" b="1" dirty="0" smtClean="0">
                <a:solidFill>
                  <a:srgbClr val="002060"/>
                </a:solidFill>
              </a:rPr>
              <a:t>  </a:t>
            </a: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002060"/>
                </a:solidFill>
              </a:rPr>
              <a:t>  Обучение на ведущих базах</a:t>
            </a: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r>
              <a:rPr lang="ru-RU" sz="3600" b="1" dirty="0" smtClean="0">
                <a:solidFill>
                  <a:srgbClr val="002060"/>
                </a:solidFill>
              </a:rPr>
              <a:t>  Российской Федерации</a:t>
            </a:r>
          </a:p>
          <a:p>
            <a:pPr>
              <a:lnSpc>
                <a:spcPts val="1050"/>
              </a:lnSpc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r>
              <a:rPr lang="ru-RU" sz="3600" b="1" dirty="0" smtClean="0">
                <a:solidFill>
                  <a:srgbClr val="002060"/>
                </a:solidFill>
              </a:rPr>
              <a:t>  </a:t>
            </a: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002060"/>
                </a:solidFill>
              </a:rPr>
              <a:t>  Участие в международных и</a:t>
            </a:r>
          </a:p>
          <a:p>
            <a:pPr>
              <a:lnSpc>
                <a:spcPts val="1050"/>
              </a:lnSpc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r>
              <a:rPr lang="ru-RU" sz="3600" b="1" dirty="0" smtClean="0">
                <a:solidFill>
                  <a:srgbClr val="002060"/>
                </a:solidFill>
              </a:rPr>
              <a:t> межрегиональных конференциях,</a:t>
            </a:r>
          </a:p>
          <a:p>
            <a:pPr>
              <a:lnSpc>
                <a:spcPts val="1050"/>
              </a:lnSpc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r>
              <a:rPr lang="ru-RU" sz="3600" b="1" dirty="0" smtClean="0">
                <a:solidFill>
                  <a:srgbClr val="002060"/>
                </a:solidFill>
              </a:rPr>
              <a:t> семинарах.</a:t>
            </a: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endParaRPr lang="ru-RU" sz="32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  <a:buFont typeface="Wingdings" pitchFamily="2" charset="2"/>
              <a:buChar char="Ø"/>
            </a:pPr>
            <a:endParaRPr lang="ru-RU" sz="32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endParaRPr lang="ru-RU" sz="32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endParaRPr lang="ru-RU" sz="32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</a:pPr>
            <a:endParaRPr lang="ru-RU" sz="3200" b="1" dirty="0" smtClean="0">
              <a:solidFill>
                <a:srgbClr val="002060"/>
              </a:solidFill>
            </a:endParaRPr>
          </a:p>
          <a:p>
            <a:pPr>
              <a:lnSpc>
                <a:spcPts val="1050"/>
              </a:lnSpc>
              <a:buFontTx/>
              <a:buChar char="-"/>
            </a:pP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-2887" y="-36262"/>
            <a:ext cx="9144000" cy="1008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68580" tIns="34290" rIns="68580" bIns="34290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800" b="1" i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j-cs"/>
              </a:defRPr>
            </a:lvl1pPr>
          </a:lstStyle>
          <a:p>
            <a:r>
              <a:rPr lang="ru-RU" sz="3200" dirty="0"/>
              <a:t>Перспективы развития 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7198978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18960</TotalTime>
  <Words>212</Words>
  <Application>Microsoft Office PowerPoint</Application>
  <PresentationFormat>Экран (4:3)</PresentationFormat>
  <Paragraphs>88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Вакансии</vt:lpstr>
      <vt:lpstr>Меры социальной поддержки</vt:lpstr>
      <vt:lpstr>Слайд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Приложения к Докладу</dc:title>
  <dc:creator>Флек Виталий Олегович</dc:creator>
  <cp:lastModifiedBy>User</cp:lastModifiedBy>
  <cp:revision>1033</cp:revision>
  <cp:lastPrinted>2015-03-10T14:19:15Z</cp:lastPrinted>
  <dcterms:created xsi:type="dcterms:W3CDTF">2013-07-16T06:35:52Z</dcterms:created>
  <dcterms:modified xsi:type="dcterms:W3CDTF">2018-12-10T08:29:52Z</dcterms:modified>
</cp:coreProperties>
</file>